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 program</a:t>
            </a:r>
            <a:endParaRPr lang="en-US" dirty="0"/>
          </a:p>
        </p:txBody>
      </p:sp>
      <p:sp>
        <p:nvSpPr>
          <p:cNvPr id="6" name="Down Arrow 5"/>
          <p:cNvSpPr/>
          <p:nvPr/>
        </p:nvSpPr>
        <p:spPr>
          <a:xfrm>
            <a:off x="3801918" y="2431356"/>
            <a:ext cx="533400" cy="3504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849418" y="1603424"/>
            <a:ext cx="2438400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Start</a:t>
            </a:r>
          </a:p>
          <a:p>
            <a:pPr marL="285750" indent="-285750">
              <a:buFont typeface="Wingdings"/>
              <a:buChar char="Ø"/>
            </a:pPr>
            <a:r>
              <a:rPr lang="en-US" sz="1200" dirty="0" smtClean="0"/>
              <a:t>Start Time Duration Counter.</a:t>
            </a:r>
          </a:p>
          <a:p>
            <a:pPr marL="285750" indent="-285750">
              <a:buFont typeface="Wingdings"/>
              <a:buChar char="Ø"/>
            </a:pPr>
            <a:r>
              <a:rPr lang="en-US" sz="1200" dirty="0" smtClean="0"/>
              <a:t>Prompt user to save data in file.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92581" y="4243486"/>
            <a:ext cx="2209800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Allow user to choose run mode.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2992581" y="2951793"/>
            <a:ext cx="2318328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dirty="0"/>
              <a:t>If temperature is above a danger </a:t>
            </a:r>
            <a:r>
              <a:rPr lang="en-US" dirty="0" smtClean="0"/>
              <a:t>level, turn off heater and prevent heating for  remainder of run.</a:t>
            </a:r>
            <a:endParaRPr lang="en-US" dirty="0"/>
          </a:p>
        </p:txBody>
      </p:sp>
      <p:sp>
        <p:nvSpPr>
          <p:cNvPr id="16" name="Down Arrow 15"/>
          <p:cNvSpPr/>
          <p:nvPr/>
        </p:nvSpPr>
        <p:spPr>
          <a:xfrm>
            <a:off x="3830781" y="3696186"/>
            <a:ext cx="533400" cy="3504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590800" y="4922929"/>
            <a:ext cx="958272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dirty="0"/>
              <a:t>Automatic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724400" y="4941452"/>
            <a:ext cx="685800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dirty="0"/>
              <a:t>Manual</a:t>
            </a:r>
          </a:p>
        </p:txBody>
      </p:sp>
      <p:sp>
        <p:nvSpPr>
          <p:cNvPr id="28" name="Down Arrow 27"/>
          <p:cNvSpPr/>
          <p:nvPr/>
        </p:nvSpPr>
        <p:spPr>
          <a:xfrm rot="2718870">
            <a:off x="3334687" y="4604523"/>
            <a:ext cx="266700" cy="2747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Arrow 28"/>
          <p:cNvSpPr/>
          <p:nvPr/>
        </p:nvSpPr>
        <p:spPr>
          <a:xfrm rot="2943514">
            <a:off x="4585855" y="4642508"/>
            <a:ext cx="304800" cy="2501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3848099" y="5715000"/>
            <a:ext cx="1143000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dirty="0"/>
              <a:t>Heater 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367723" y="5721881"/>
            <a:ext cx="1276350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dirty="0"/>
              <a:t>Heater Off</a:t>
            </a:r>
          </a:p>
        </p:txBody>
      </p:sp>
      <p:sp>
        <p:nvSpPr>
          <p:cNvPr id="30" name="Down Arrow 29"/>
          <p:cNvSpPr/>
          <p:nvPr/>
        </p:nvSpPr>
        <p:spPr>
          <a:xfrm rot="18748987">
            <a:off x="5253423" y="5334000"/>
            <a:ext cx="2286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own Arrow 34"/>
          <p:cNvSpPr/>
          <p:nvPr/>
        </p:nvSpPr>
        <p:spPr>
          <a:xfrm rot="2524703">
            <a:off x="4495798" y="5329849"/>
            <a:ext cx="2286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72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Automatic Mode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582528" y="1314695"/>
            <a:ext cx="1219200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dirty="0"/>
              <a:t>Automatic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70002" y="1585037"/>
            <a:ext cx="1219200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dirty="0"/>
              <a:t>Heat and Cool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10199" y="1585036"/>
            <a:ext cx="2018145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dirty="0"/>
              <a:t>Maintain Temperature Range</a:t>
            </a:r>
          </a:p>
        </p:txBody>
      </p:sp>
      <p:sp>
        <p:nvSpPr>
          <p:cNvPr id="6" name="Down Arrow 5"/>
          <p:cNvSpPr/>
          <p:nvPr/>
        </p:nvSpPr>
        <p:spPr>
          <a:xfrm rot="4795515">
            <a:off x="2916368" y="1200383"/>
            <a:ext cx="351764" cy="7065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 rot="17781220">
            <a:off x="4976746" y="1358574"/>
            <a:ext cx="319311" cy="4529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82083" y="2133600"/>
            <a:ext cx="2702347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dirty="0" smtClean="0"/>
              <a:t>If temperature is below a certain level: </a:t>
            </a:r>
          </a:p>
          <a:p>
            <a:pPr marL="171450" indent="-171450">
              <a:buFont typeface="Wingdings"/>
              <a:buChar char="Ø"/>
            </a:pPr>
            <a:r>
              <a:rPr lang="en-US" dirty="0" smtClean="0"/>
              <a:t>Turn on heater.</a:t>
            </a:r>
          </a:p>
          <a:p>
            <a:pPr marL="171450" indent="-171450">
              <a:buFont typeface="Wingdings"/>
              <a:buChar char="Ø"/>
            </a:pPr>
            <a:r>
              <a:rPr lang="en-US" dirty="0" smtClean="0"/>
              <a:t>Turn on heater power light.</a:t>
            </a:r>
          </a:p>
          <a:p>
            <a:pPr marL="171450" indent="-171450">
              <a:buFont typeface="Wingdings"/>
              <a:buChar char="Ø"/>
            </a:pPr>
            <a:r>
              <a:rPr lang="en-US" dirty="0" smtClean="0"/>
              <a:t>Heat </a:t>
            </a:r>
            <a:r>
              <a:rPr lang="en-US" dirty="0"/>
              <a:t>to target temperature</a:t>
            </a:r>
            <a:r>
              <a:rPr lang="en-US" dirty="0" smtClean="0"/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2082" y="4876799"/>
            <a:ext cx="2702347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dirty="0"/>
              <a:t>At target temperature</a:t>
            </a:r>
            <a:r>
              <a:rPr lang="en-US" dirty="0" smtClean="0"/>
              <a:t>:</a:t>
            </a:r>
          </a:p>
          <a:p>
            <a:pPr marL="171450" indent="-171450">
              <a:buFont typeface="Wingdings"/>
              <a:buChar char="Ø"/>
            </a:pPr>
            <a:r>
              <a:rPr lang="en-US" dirty="0" smtClean="0"/>
              <a:t>Turn off heater and prevent heating for remainder of run.</a:t>
            </a:r>
          </a:p>
          <a:p>
            <a:pPr marL="171450" indent="-171450">
              <a:buFont typeface="Wingdings"/>
              <a:buChar char="Ø"/>
            </a:pPr>
            <a:r>
              <a:rPr lang="en-US" dirty="0" smtClean="0"/>
              <a:t>Turn off heater power light.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82083" y="3200400"/>
            <a:ext cx="2819400" cy="138499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dirty="0"/>
              <a:t>While heating, if temperature spread between </a:t>
            </a:r>
            <a:r>
              <a:rPr lang="en-US" dirty="0" smtClean="0"/>
              <a:t>coldest and hottest thermistors is less than or equal to 2.778 °C (5°F):</a:t>
            </a:r>
          </a:p>
          <a:p>
            <a:r>
              <a:rPr lang="en-US" dirty="0" smtClean="0"/>
              <a:t>&gt; Target temperature is 71.111 °C (160 °F).</a:t>
            </a:r>
          </a:p>
          <a:p>
            <a:endParaRPr lang="en-US" dirty="0"/>
          </a:p>
          <a:p>
            <a:r>
              <a:rPr lang="en-US" dirty="0" smtClean="0"/>
              <a:t>Otherwise:</a:t>
            </a:r>
          </a:p>
          <a:p>
            <a:r>
              <a:rPr lang="en-US" dirty="0" smtClean="0"/>
              <a:t>&gt; Target temperature is 73.889 °C (165 °F).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82083" y="6005899"/>
            <a:ext cx="2741793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dirty="0"/>
              <a:t>When temperature drops to a certain level</a:t>
            </a:r>
            <a:r>
              <a:rPr lang="en-US" dirty="0" smtClean="0"/>
              <a:t>:</a:t>
            </a:r>
          </a:p>
          <a:p>
            <a:r>
              <a:rPr lang="en-US" dirty="0" smtClean="0"/>
              <a:t>&gt; Stop recording data.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410199" y="2209800"/>
            <a:ext cx="2743201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dirty="0" smtClean="0"/>
              <a:t>1. If </a:t>
            </a:r>
            <a:r>
              <a:rPr lang="en-US" dirty="0"/>
              <a:t>temperature is below a lower bound:</a:t>
            </a:r>
          </a:p>
          <a:p>
            <a:pPr marL="171450" indent="-171450">
              <a:buFont typeface="Wingdings"/>
              <a:buChar char="Ø"/>
            </a:pPr>
            <a:r>
              <a:rPr lang="en-US" dirty="0"/>
              <a:t>Turn on heater.</a:t>
            </a:r>
          </a:p>
          <a:p>
            <a:pPr marL="171450" indent="-171450">
              <a:buFont typeface="Wingdings"/>
              <a:buChar char="Ø"/>
            </a:pPr>
            <a:r>
              <a:rPr lang="en-US" dirty="0"/>
              <a:t>Turn on heater power light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435600" y="4925075"/>
            <a:ext cx="2743201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dirty="0" smtClean="0"/>
              <a:t>2. At </a:t>
            </a:r>
            <a:r>
              <a:rPr lang="en-US" dirty="0"/>
              <a:t>upper </a:t>
            </a:r>
            <a:r>
              <a:rPr lang="en-US" dirty="0" smtClean="0"/>
              <a:t>bound:</a:t>
            </a:r>
          </a:p>
          <a:p>
            <a:pPr marL="171450" indent="-171450">
              <a:buFont typeface="Wingdings"/>
              <a:buChar char="Ø"/>
            </a:pPr>
            <a:r>
              <a:rPr lang="en-US" dirty="0" smtClean="0"/>
              <a:t>Turn off heater.</a:t>
            </a:r>
          </a:p>
          <a:p>
            <a:pPr marL="171450" indent="-171450">
              <a:buFont typeface="Wingdings"/>
              <a:buChar char="Ø"/>
            </a:pPr>
            <a:r>
              <a:rPr lang="en-US" dirty="0" smtClean="0"/>
              <a:t>Turn off heater power light.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435600" y="3276600"/>
            <a:ext cx="2819400" cy="138499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dirty="0"/>
              <a:t>While heating, if temperature spread between </a:t>
            </a:r>
            <a:r>
              <a:rPr lang="en-US" dirty="0" smtClean="0"/>
              <a:t>coldest and hottest thermistors is less than or equal to 2.778 °C (5°F):</a:t>
            </a:r>
          </a:p>
          <a:p>
            <a:r>
              <a:rPr lang="en-US" dirty="0" smtClean="0"/>
              <a:t>&gt; Target temperature is 71.111 °C (160 °F).</a:t>
            </a:r>
          </a:p>
          <a:p>
            <a:endParaRPr lang="en-US" dirty="0"/>
          </a:p>
          <a:p>
            <a:r>
              <a:rPr lang="en-US" dirty="0" smtClean="0"/>
              <a:t>Otherwise:</a:t>
            </a:r>
          </a:p>
          <a:p>
            <a:r>
              <a:rPr lang="en-US" dirty="0" smtClean="0"/>
              <a:t>&gt; Target temperature is 73.889 °C (165 °F).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435600" y="5867400"/>
            <a:ext cx="27178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dirty="0"/>
              <a:t>Repeat steps 1 and 2 as temperature rises and falls.</a:t>
            </a:r>
          </a:p>
        </p:txBody>
      </p:sp>
      <p:sp>
        <p:nvSpPr>
          <p:cNvPr id="16" name="Down Arrow 15"/>
          <p:cNvSpPr/>
          <p:nvPr/>
        </p:nvSpPr>
        <p:spPr>
          <a:xfrm>
            <a:off x="1844674" y="1862035"/>
            <a:ext cx="294217" cy="1953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1832493" y="2973833"/>
            <a:ext cx="294217" cy="1953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1786146" y="4585395"/>
            <a:ext cx="294217" cy="1953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1786145" y="5710105"/>
            <a:ext cx="294217" cy="1953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6411380" y="1941452"/>
            <a:ext cx="294217" cy="1953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6458910" y="3040797"/>
            <a:ext cx="294217" cy="1953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6458909" y="4683077"/>
            <a:ext cx="294217" cy="1953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6470493" y="5612423"/>
            <a:ext cx="294217" cy="1953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338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259</Words>
  <Application>Microsoft Office PowerPoint</Application>
  <PresentationFormat>On-screen Show (4:3)</PresentationFormat>
  <Paragraphs>40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Start program</vt:lpstr>
      <vt:lpstr>Automatic Mode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Student</dc:creator>
  <cp:lastModifiedBy>Student</cp:lastModifiedBy>
  <cp:revision>15</cp:revision>
  <dcterms:created xsi:type="dcterms:W3CDTF">2006-08-16T00:00:00Z</dcterms:created>
  <dcterms:modified xsi:type="dcterms:W3CDTF">2015-06-30T21:36:43Z</dcterms:modified>
</cp:coreProperties>
</file>