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Nunito"/>
      <p:regular r:id="rId26"/>
      <p:bold r:id="rId27"/>
      <p:italic r:id="rId28"/>
      <p:boldItalic r:id="rId29"/>
    </p:embeddedFont>
    <p:embeddedFont>
      <p:font typeface="Open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regular.fntdata"/><Relationship Id="rId25" Type="http://schemas.openxmlformats.org/officeDocument/2006/relationships/slide" Target="slides/slide20.xml"/><Relationship Id="rId28" Type="http://schemas.openxmlformats.org/officeDocument/2006/relationships/font" Target="fonts/Nunito-italic.fntdata"/><Relationship Id="rId27" Type="http://schemas.openxmlformats.org/officeDocument/2006/relationships/font" Target="fonts/Nuni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.fntdata"/><Relationship Id="rId30" Type="http://schemas.openxmlformats.org/officeDocument/2006/relationships/font" Target="fonts/OpenSans-regular.fntdata"/><Relationship Id="rId11" Type="http://schemas.openxmlformats.org/officeDocument/2006/relationships/slide" Target="slides/slide6.xml"/><Relationship Id="rId33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32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aa209162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daa209162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cc0b02de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ccc0b02de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aa209162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daa209162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daa209162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daa209162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cc0b02dec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ccc0b02dec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plot in the bottom right is Energy vs sigTheta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daa2091626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daa2091626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ccc0b02dec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ccc0b02dec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daa2091626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daa2091626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daa2091626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daa2091626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ccc0b02dec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ccc0b02dec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ccc0b02dec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ccc0b02dec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ccc0b02dec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ccc0b02dec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Collaboration meeting, name, newport news, date, etc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bc07029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dbc07029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9d74e2fe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d9d74e2fe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9d74e2f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9d74e2f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Ideas for opening: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Maybe talk about PPP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Talk about how we are recruiting new people to join the collaboration?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daa209162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daa209162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715f8b90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715f8b90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9d74e2fe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d9d74e2fe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9d74e2fe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d9d74e2fe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021600"/>
          </a:xfrm>
          <a:prstGeom prst="rect">
            <a:avLst/>
          </a:prstGeom>
          <a:solidFill>
            <a:srgbClr val="1B2E67"/>
          </a:solidFill>
          <a:ln cap="flat" cmpd="sng" w="9525">
            <a:solidFill>
              <a:srgbClr val="1B2E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1839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053563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1060950"/>
            <a:ext cx="9144000" cy="3021600"/>
          </a:xfrm>
          <a:prstGeom prst="rect">
            <a:avLst/>
          </a:prstGeom>
          <a:solidFill>
            <a:srgbClr val="1B2E67"/>
          </a:solidFill>
          <a:ln cap="flat" cmpd="sng" w="9525">
            <a:solidFill>
              <a:srgbClr val="1B2E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-26850" y="0"/>
            <a:ext cx="9197700" cy="734400"/>
          </a:xfrm>
          <a:prstGeom prst="rect">
            <a:avLst/>
          </a:prstGeom>
          <a:solidFill>
            <a:srgbClr val="1B2E67"/>
          </a:solidFill>
          <a:ln cap="flat" cmpd="sng" w="19050">
            <a:solidFill>
              <a:srgbClr val="1B2E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843313"/>
            <a:ext cx="8520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/>
          <p:nvPr/>
        </p:nvSpPr>
        <p:spPr>
          <a:xfrm>
            <a:off x="-26850" y="4663225"/>
            <a:ext cx="9197700" cy="519300"/>
          </a:xfrm>
          <a:prstGeom prst="rect">
            <a:avLst/>
          </a:prstGeom>
          <a:solidFill>
            <a:srgbClr val="1B2E67"/>
          </a:solidFill>
          <a:ln cap="flat" cmpd="sng" w="9525">
            <a:solidFill>
              <a:srgbClr val="1B2E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buNone/>
              <a:defRPr sz="1800"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50" y="4726076"/>
            <a:ext cx="4030612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/>
        </p:nvSpPr>
        <p:spPr>
          <a:xfrm>
            <a:off x="4464725" y="4677800"/>
            <a:ext cx="37182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GlueX Collaboration Meeting, May 2024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Richard Dube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-26850" y="4663225"/>
            <a:ext cx="9197700" cy="519300"/>
          </a:xfrm>
          <a:prstGeom prst="rect">
            <a:avLst/>
          </a:prstGeom>
          <a:solidFill>
            <a:srgbClr val="1B2E67"/>
          </a:solidFill>
          <a:ln cap="flat" cmpd="sng" w="9525">
            <a:solidFill>
              <a:srgbClr val="1B2E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5"/>
          <p:cNvSpPr txBox="1"/>
          <p:nvPr>
            <p:ph idx="3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buNone/>
              <a:defRPr sz="1800"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50" y="4726076"/>
            <a:ext cx="4030612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/>
        </p:nvSpPr>
        <p:spPr>
          <a:xfrm>
            <a:off x="4464725" y="4677800"/>
            <a:ext cx="37182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GlueX Collaboration Meeting, May 2024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Richard Dube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0" y="4663225"/>
            <a:ext cx="9144000" cy="519300"/>
          </a:xfrm>
          <a:prstGeom prst="rect">
            <a:avLst/>
          </a:prstGeom>
          <a:solidFill>
            <a:srgbClr val="1B2E67"/>
          </a:solidFill>
          <a:ln cap="flat" cmpd="sng" w="9525">
            <a:solidFill>
              <a:srgbClr val="1B2E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6"/>
          <p:cNvSpPr txBox="1"/>
          <p:nvPr>
            <p:ph idx="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buNone/>
              <a:defRPr sz="1800"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" name="Google Shape;4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50" y="4726076"/>
            <a:ext cx="4030612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0" y="4663225"/>
            <a:ext cx="9144000" cy="519300"/>
          </a:xfrm>
          <a:prstGeom prst="rect">
            <a:avLst/>
          </a:prstGeom>
          <a:solidFill>
            <a:srgbClr val="1B2E67"/>
          </a:solidFill>
          <a:ln cap="flat" cmpd="sng" w="9525">
            <a:solidFill>
              <a:srgbClr val="1B2E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7"/>
          <p:cNvSpPr txBox="1"/>
          <p:nvPr>
            <p:ph idx="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buNone/>
              <a:defRPr sz="1800"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" name="Google Shape;4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50" y="4726076"/>
            <a:ext cx="4030612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gif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gif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github.com/cernopendata" TargetMode="External"/><Relationship Id="rId4" Type="http://schemas.openxmlformats.org/officeDocument/2006/relationships/hyperlink" Target="https://www.youtube.com/watch?v=oQXFZU9RuCY" TargetMode="External"/><Relationship Id="rId5" Type="http://schemas.openxmlformats.org/officeDocument/2006/relationships/hyperlink" Target="http://duberii.github.io/pid-playground/" TargetMode="External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/>
          <p:nvPr>
            <p:ph type="ctrTitle"/>
          </p:nvPr>
        </p:nvSpPr>
        <p:spPr>
          <a:xfrm>
            <a:off x="0" y="0"/>
            <a:ext cx="9144000" cy="299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780"/>
              <a:t>INTRODUCING PARTICLE IDENTIFICATION TO ALGEBRA</a:t>
            </a:r>
            <a:r>
              <a:rPr b="1" lang="en" sz="3780"/>
              <a:t>-</a:t>
            </a:r>
            <a:r>
              <a:rPr b="1" lang="en" sz="3780"/>
              <a:t>BASED PHYSICS STUDENTS</a:t>
            </a:r>
            <a:endParaRPr b="1" sz="3780"/>
          </a:p>
        </p:txBody>
      </p:sp>
      <p:sp>
        <p:nvSpPr>
          <p:cNvPr id="71" name="Google Shape;71;p13"/>
          <p:cNvSpPr txBox="1"/>
          <p:nvPr>
            <p:ph idx="1" type="subTitle"/>
          </p:nvPr>
        </p:nvSpPr>
        <p:spPr>
          <a:xfrm>
            <a:off x="311700" y="30566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Ricky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Dube, Richard Jones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25" y="4014338"/>
            <a:ext cx="2525825" cy="8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5850" y="3915181"/>
            <a:ext cx="3611008" cy="107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Drift Chambers</a:t>
            </a:r>
            <a:endParaRPr/>
          </a:p>
        </p:txBody>
      </p:sp>
      <p:sp>
        <p:nvSpPr>
          <p:cNvPr id="184" name="Google Shape;184;p22"/>
          <p:cNvSpPr txBox="1"/>
          <p:nvPr>
            <p:ph idx="1" type="body"/>
          </p:nvPr>
        </p:nvSpPr>
        <p:spPr>
          <a:xfrm>
            <a:off x="0" y="843325"/>
            <a:ext cx="4159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Students study the geometry and working mechanisms of the Central Drift Chamber (CDC), learning how to: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Describe the role of drift chambers in particle physics experiments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Define tracks and hits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Identify which particles leave tracks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Identify the role of stereo and axial straws during track fitting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85" name="Google Shape;185;p22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22"/>
          <p:cNvSpPr txBox="1"/>
          <p:nvPr>
            <p:ph idx="1" type="body"/>
          </p:nvPr>
        </p:nvSpPr>
        <p:spPr>
          <a:xfrm>
            <a:off x="4486675" y="3491900"/>
            <a:ext cx="4657200" cy="114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A 3D Model of three rings of the Central Drift Chamber (CDC) from the “Drift Chambers and Tracks” activity</a:t>
            </a:r>
            <a:endParaRPr sz="1600"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833" y="973863"/>
            <a:ext cx="4795042" cy="2428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Barrel Calorimeter</a:t>
            </a:r>
            <a:endParaRPr/>
          </a:p>
        </p:txBody>
      </p:sp>
      <p:sp>
        <p:nvSpPr>
          <p:cNvPr id="193" name="Google Shape;193;p23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4" name="Google Shape;19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3222" y="783525"/>
            <a:ext cx="4220775" cy="23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 rotWithShape="1">
          <a:blip r:embed="rId4">
            <a:alphaModFix/>
          </a:blip>
          <a:srcRect b="13860" l="33722" r="30048" t="21035"/>
          <a:stretch/>
        </p:blipFill>
        <p:spPr>
          <a:xfrm rot="-5400000">
            <a:off x="6728475" y="2520450"/>
            <a:ext cx="1527975" cy="274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>
            <p:ph idx="1" type="body"/>
          </p:nvPr>
        </p:nvSpPr>
        <p:spPr>
          <a:xfrm>
            <a:off x="0" y="734550"/>
            <a:ext cx="5290200" cy="39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Students are introduced to the Barrel Calorimeter (BCal) and use 2D and 3D models to see how we can detect and identify neutral particles. Students learn to: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Describe the role of calorimeters in particle physics experiments and summarize how they work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Describe the difference between electromagnetic and hadronic calorimeters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Use pulse information (integral, timing) in the barrel calorimeter to measure energy deposition and shower positions.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 Fitting</a:t>
            </a:r>
            <a:endParaRPr/>
          </a:p>
        </p:txBody>
      </p:sp>
      <p:sp>
        <p:nvSpPr>
          <p:cNvPr id="202" name="Google Shape;202;p24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4"/>
          <p:cNvSpPr txBox="1"/>
          <p:nvPr>
            <p:ph idx="1" type="body"/>
          </p:nvPr>
        </p:nvSpPr>
        <p:spPr>
          <a:xfrm>
            <a:off x="0" y="3820850"/>
            <a:ext cx="4674900" cy="8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A track fitting applet for hits in the CDC from the “Drift Chambers and Tracks” activity</a:t>
            </a:r>
            <a:endParaRPr sz="1600"/>
          </a:p>
        </p:txBody>
      </p:sp>
      <p:pic>
        <p:nvPicPr>
          <p:cNvPr id="204" name="Google Shape;204;p24"/>
          <p:cNvPicPr preferRelativeResize="0"/>
          <p:nvPr/>
        </p:nvPicPr>
        <p:blipFill rotWithShape="1">
          <a:blip r:embed="rId3">
            <a:alphaModFix/>
          </a:blip>
          <a:srcRect b="7231" l="5163" r="66118" t="32407"/>
          <a:stretch/>
        </p:blipFill>
        <p:spPr>
          <a:xfrm>
            <a:off x="171325" y="877012"/>
            <a:ext cx="3007001" cy="2801374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05" name="Google Shape;205;p24"/>
          <p:cNvGrpSpPr/>
          <p:nvPr/>
        </p:nvGrpSpPr>
        <p:grpSpPr>
          <a:xfrm>
            <a:off x="2226599" y="797622"/>
            <a:ext cx="2776085" cy="1842457"/>
            <a:chOff x="4508500" y="1010050"/>
            <a:chExt cx="2182800" cy="1448700"/>
          </a:xfrm>
        </p:grpSpPr>
        <p:sp>
          <p:nvSpPr>
            <p:cNvPr id="206" name="Google Shape;206;p24"/>
            <p:cNvSpPr/>
            <p:nvPr/>
          </p:nvSpPr>
          <p:spPr>
            <a:xfrm>
              <a:off x="4508500" y="1010050"/>
              <a:ext cx="2182800" cy="1448700"/>
            </a:xfrm>
            <a:prstGeom prst="rect">
              <a:avLst/>
            </a:prstGeom>
            <a:solidFill>
              <a:schemeClr val="lt1"/>
            </a:solidFill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07" name="Google Shape;207;p24"/>
            <p:cNvPicPr preferRelativeResize="0"/>
            <p:nvPr/>
          </p:nvPicPr>
          <p:blipFill rotWithShape="1">
            <a:blip r:embed="rId3">
              <a:alphaModFix/>
            </a:blip>
            <a:srcRect b="94862" l="1065" r="77002" t="2046"/>
            <a:stretch/>
          </p:blipFill>
          <p:spPr>
            <a:xfrm>
              <a:off x="4535925" y="1105625"/>
              <a:ext cx="2005400" cy="1252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208" name="Google Shape;208;p24"/>
            <p:cNvPicPr preferRelativeResize="0"/>
            <p:nvPr/>
          </p:nvPicPr>
          <p:blipFill rotWithShape="1">
            <a:blip r:embed="rId3">
              <a:alphaModFix/>
            </a:blip>
            <a:srcRect b="88627" l="1043" r="77025" t="7909"/>
            <a:stretch/>
          </p:blipFill>
          <p:spPr>
            <a:xfrm>
              <a:off x="4535925" y="2183225"/>
              <a:ext cx="2005400" cy="1403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209" name="Google Shape;209;p24"/>
            <p:cNvPicPr preferRelativeResize="0"/>
            <p:nvPr/>
          </p:nvPicPr>
          <p:blipFill rotWithShape="1">
            <a:blip r:embed="rId3">
              <a:alphaModFix/>
            </a:blip>
            <a:srcRect b="94835" l="26749" r="51319" t="2072"/>
            <a:stretch/>
          </p:blipFill>
          <p:spPr>
            <a:xfrm>
              <a:off x="4535925" y="1367500"/>
              <a:ext cx="2005400" cy="1252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210" name="Google Shape;210;p24"/>
            <p:cNvPicPr preferRelativeResize="0"/>
            <p:nvPr/>
          </p:nvPicPr>
          <p:blipFill rotWithShape="1">
            <a:blip r:embed="rId3">
              <a:alphaModFix/>
            </a:blip>
            <a:srcRect b="94820" l="52374" r="25694" t="1716"/>
            <a:stretch/>
          </p:blipFill>
          <p:spPr>
            <a:xfrm>
              <a:off x="4535925" y="1629375"/>
              <a:ext cx="2005400" cy="1403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211" name="Google Shape;211;p24"/>
            <p:cNvPicPr preferRelativeResize="0"/>
            <p:nvPr/>
          </p:nvPicPr>
          <p:blipFill rotWithShape="1">
            <a:blip r:embed="rId3">
              <a:alphaModFix/>
            </a:blip>
            <a:srcRect b="94748" l="78068" r="0" t="1788"/>
            <a:stretch/>
          </p:blipFill>
          <p:spPr>
            <a:xfrm>
              <a:off x="4535925" y="1906300"/>
              <a:ext cx="2005400" cy="1403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sp>
        <p:nvSpPr>
          <p:cNvPr id="212" name="Google Shape;212;p24"/>
          <p:cNvSpPr txBox="1"/>
          <p:nvPr>
            <p:ph idx="1" type="body"/>
          </p:nvPr>
        </p:nvSpPr>
        <p:spPr>
          <a:xfrm>
            <a:off x="5002675" y="797625"/>
            <a:ext cx="4159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Based on the geometry of the CDC, students are tasked with: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Using individual hits to determine the parameters of the track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Finding the momentum and charge of a particle based on the curvature of a track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Understanding how a track can be parameterized based on its momentum, charge, and vertex coordinates</a:t>
            </a: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Ionization Energy Loss</a:t>
            </a:r>
            <a:endParaRPr/>
          </a:p>
        </p:txBody>
      </p:sp>
      <p:sp>
        <p:nvSpPr>
          <p:cNvPr id="218" name="Google Shape;218;p25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9" name="Google Shape;2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50" y="1255288"/>
            <a:ext cx="3882450" cy="263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5"/>
          <p:cNvSpPr txBox="1"/>
          <p:nvPr>
            <p:ph idx="1" type="body"/>
          </p:nvPr>
        </p:nvSpPr>
        <p:spPr>
          <a:xfrm>
            <a:off x="4338750" y="1286900"/>
            <a:ext cx="4744800" cy="31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/>
              <a:t>Based on the geometry of the CDC, students are tasked with 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Calculate ionization energy loss based on detector readout (pulse integral, time)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Demonstrate the separation power of dE/dx analysis using  a ROOT TH2D 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Classify different charged particles based on their energy loss at fixed momentum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1200"/>
              </a:spcAft>
              <a:buSzPts val="1600"/>
              <a:buChar char="●"/>
            </a:pPr>
            <a:r>
              <a:rPr lang="en" sz="1600"/>
              <a:t>Place 2D cuts based on ionization energy loss and momentum</a:t>
            </a:r>
            <a:endParaRPr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Particle Identification Methods</a:t>
            </a:r>
            <a:endParaRPr/>
          </a:p>
        </p:txBody>
      </p:sp>
      <p:sp>
        <p:nvSpPr>
          <p:cNvPr id="226" name="Google Shape;226;p26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7" name="Google Shape;227;p26"/>
          <p:cNvGrpSpPr/>
          <p:nvPr/>
        </p:nvGrpSpPr>
        <p:grpSpPr>
          <a:xfrm>
            <a:off x="-90" y="951013"/>
            <a:ext cx="4515067" cy="1690590"/>
            <a:chOff x="454713" y="1329175"/>
            <a:chExt cx="4142263" cy="1551000"/>
          </a:xfrm>
        </p:grpSpPr>
        <p:sp>
          <p:nvSpPr>
            <p:cNvPr id="228" name="Google Shape;228;p26"/>
            <p:cNvSpPr/>
            <p:nvPr/>
          </p:nvSpPr>
          <p:spPr>
            <a:xfrm>
              <a:off x="454713" y="1329175"/>
              <a:ext cx="4142100" cy="1551000"/>
            </a:xfrm>
            <a:prstGeom prst="rect">
              <a:avLst/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29" name="Google Shape;229;p26"/>
            <p:cNvPicPr preferRelativeResize="0"/>
            <p:nvPr/>
          </p:nvPicPr>
          <p:blipFill rotWithShape="1">
            <a:blip r:embed="rId3">
              <a:alphaModFix/>
            </a:blip>
            <a:srcRect b="10704" l="9796" r="0" t="9999"/>
            <a:stretch/>
          </p:blipFill>
          <p:spPr>
            <a:xfrm>
              <a:off x="556937" y="1431063"/>
              <a:ext cx="2249340" cy="1365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26"/>
            <p:cNvSpPr txBox="1"/>
            <p:nvPr/>
          </p:nvSpPr>
          <p:spPr>
            <a:xfrm>
              <a:off x="2806276" y="1388800"/>
              <a:ext cx="1790700" cy="145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Ionization Energy Loss</a:t>
              </a:r>
              <a:endParaRPr b="1" sz="2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1" name="Google Shape;231;p26"/>
          <p:cNvGrpSpPr/>
          <p:nvPr/>
        </p:nvGrpSpPr>
        <p:grpSpPr>
          <a:xfrm>
            <a:off x="107" y="2717419"/>
            <a:ext cx="4514979" cy="1690590"/>
            <a:chOff x="429930" y="3381125"/>
            <a:chExt cx="4142183" cy="1551000"/>
          </a:xfrm>
        </p:grpSpPr>
        <p:sp>
          <p:nvSpPr>
            <p:cNvPr id="232" name="Google Shape;232;p26"/>
            <p:cNvSpPr/>
            <p:nvPr/>
          </p:nvSpPr>
          <p:spPr>
            <a:xfrm>
              <a:off x="429930" y="3381125"/>
              <a:ext cx="4142100" cy="1551000"/>
            </a:xfrm>
            <a:prstGeom prst="rect">
              <a:avLst/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33" name="Google Shape;233;p26"/>
            <p:cNvPicPr preferRelativeResize="0"/>
            <p:nvPr/>
          </p:nvPicPr>
          <p:blipFill rotWithShape="1">
            <a:blip r:embed="rId4">
              <a:alphaModFix/>
            </a:blip>
            <a:srcRect b="4694" l="0" r="0" t="4685"/>
            <a:stretch/>
          </p:blipFill>
          <p:spPr>
            <a:xfrm>
              <a:off x="532075" y="3465486"/>
              <a:ext cx="2249340" cy="13823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26"/>
            <p:cNvSpPr txBox="1"/>
            <p:nvPr/>
          </p:nvSpPr>
          <p:spPr>
            <a:xfrm>
              <a:off x="2781413" y="3397625"/>
              <a:ext cx="1790700" cy="145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Time of Flight</a:t>
              </a:r>
              <a:endParaRPr b="1" sz="2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5" name="Google Shape;235;p26"/>
          <p:cNvGrpSpPr/>
          <p:nvPr/>
        </p:nvGrpSpPr>
        <p:grpSpPr>
          <a:xfrm>
            <a:off x="4629205" y="2717305"/>
            <a:ext cx="4514985" cy="1690590"/>
            <a:chOff x="4707438" y="3130725"/>
            <a:chExt cx="4142188" cy="1551000"/>
          </a:xfrm>
        </p:grpSpPr>
        <p:sp>
          <p:nvSpPr>
            <p:cNvPr id="236" name="Google Shape;236;p26"/>
            <p:cNvSpPr/>
            <p:nvPr/>
          </p:nvSpPr>
          <p:spPr>
            <a:xfrm>
              <a:off x="4707438" y="3130725"/>
              <a:ext cx="4142100" cy="1551000"/>
            </a:xfrm>
            <a:prstGeom prst="rect">
              <a:avLst/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237" name="Google Shape;237;p26"/>
            <p:cNvPicPr preferRelativeResize="0"/>
            <p:nvPr/>
          </p:nvPicPr>
          <p:blipFill rotWithShape="1">
            <a:blip r:embed="rId5">
              <a:alphaModFix/>
            </a:blip>
            <a:srcRect b="10097" l="9494" r="0" t="9510"/>
            <a:stretch/>
          </p:blipFill>
          <p:spPr>
            <a:xfrm>
              <a:off x="4739468" y="3215058"/>
              <a:ext cx="2307732" cy="1382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26"/>
            <p:cNvSpPr txBox="1"/>
            <p:nvPr/>
          </p:nvSpPr>
          <p:spPr>
            <a:xfrm>
              <a:off x="7047226" y="3181175"/>
              <a:ext cx="1802400" cy="145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Neutral PID</a:t>
              </a:r>
              <a:endParaRPr b="1" sz="2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39" name="Google Shape;239;p26"/>
          <p:cNvGrpSpPr/>
          <p:nvPr/>
        </p:nvGrpSpPr>
        <p:grpSpPr>
          <a:xfrm>
            <a:off x="4629072" y="950907"/>
            <a:ext cx="4514985" cy="1690590"/>
            <a:chOff x="4707438" y="1329175"/>
            <a:chExt cx="4142188" cy="1551000"/>
          </a:xfrm>
        </p:grpSpPr>
        <p:grpSp>
          <p:nvGrpSpPr>
            <p:cNvPr id="240" name="Google Shape;240;p26"/>
            <p:cNvGrpSpPr/>
            <p:nvPr/>
          </p:nvGrpSpPr>
          <p:grpSpPr>
            <a:xfrm>
              <a:off x="4707437" y="1329175"/>
              <a:ext cx="4142188" cy="1551000"/>
              <a:chOff x="4682575" y="1579575"/>
              <a:chExt cx="4142188" cy="1551000"/>
            </a:xfrm>
          </p:grpSpPr>
          <p:sp>
            <p:nvSpPr>
              <p:cNvPr id="241" name="Google Shape;241;p26"/>
              <p:cNvSpPr/>
              <p:nvPr/>
            </p:nvSpPr>
            <p:spPr>
              <a:xfrm>
                <a:off x="4682575" y="1579575"/>
                <a:ext cx="4142100" cy="1551000"/>
              </a:xfrm>
              <a:prstGeom prst="rect">
                <a:avLst/>
              </a:prstGeom>
              <a:solidFill>
                <a:srgbClr val="1B2E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1B2E67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sp>
            <p:nvSpPr>
              <p:cNvPr id="242" name="Google Shape;242;p26"/>
              <p:cNvSpPr txBox="1"/>
              <p:nvPr/>
            </p:nvSpPr>
            <p:spPr>
              <a:xfrm>
                <a:off x="7022363" y="1639175"/>
                <a:ext cx="1802400" cy="145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2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Cherenkov Radiation</a:t>
                </a:r>
                <a:endParaRPr b="1" sz="2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243" name="Google Shape;243;p26"/>
            <p:cNvPicPr preferRelativeResize="0"/>
            <p:nvPr/>
          </p:nvPicPr>
          <p:blipFill rotWithShape="1">
            <a:blip r:embed="rId6">
              <a:alphaModFix/>
            </a:blip>
            <a:srcRect b="10111" l="10080" r="0" t="10334"/>
            <a:stretch/>
          </p:blipFill>
          <p:spPr>
            <a:xfrm>
              <a:off x="4760888" y="1421875"/>
              <a:ext cx="2264896" cy="1365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Visualizing</a:t>
            </a:r>
            <a:r>
              <a:rPr lang="en"/>
              <a:t> Hadronic Showers</a:t>
            </a:r>
            <a:endParaRPr/>
          </a:p>
        </p:txBody>
      </p:sp>
      <p:sp>
        <p:nvSpPr>
          <p:cNvPr id="249" name="Google Shape;249;p27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27"/>
          <p:cNvSpPr txBox="1"/>
          <p:nvPr>
            <p:ph idx="1" type="body"/>
          </p:nvPr>
        </p:nvSpPr>
        <p:spPr>
          <a:xfrm>
            <a:off x="86100" y="4222500"/>
            <a:ext cx="905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A 3D Model of a shower in the GlueX BCal as seen in the “Calorimeter and Neutral PID” activity</a:t>
            </a:r>
            <a:endParaRPr sz="1600"/>
          </a:p>
        </p:txBody>
      </p:sp>
      <p:pic>
        <p:nvPicPr>
          <p:cNvPr id="251" name="Google Shape;2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3699" y="797725"/>
            <a:ext cx="2590301" cy="29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 txBox="1"/>
          <p:nvPr>
            <p:ph idx="1" type="body"/>
          </p:nvPr>
        </p:nvSpPr>
        <p:spPr>
          <a:xfrm>
            <a:off x="0" y="797725"/>
            <a:ext cx="6474900" cy="37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To show that neutral PID is substantially harder than charged PID, students are asked to study the properties of showers in the barrel calorimeter, which includes: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Visualizing and comparing showers</a:t>
            </a:r>
            <a:br>
              <a:rPr lang="en" sz="1600"/>
            </a:br>
            <a:r>
              <a:rPr lang="en" sz="1600"/>
              <a:t>produced by different particles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Defining summary statistics of </a:t>
            </a:r>
            <a:br>
              <a:rPr lang="en" sz="1600"/>
            </a:br>
            <a:r>
              <a:rPr lang="en" sz="1600"/>
              <a:t>showers in the BCal and FCal</a:t>
            </a:r>
            <a:endParaRPr sz="1600"/>
          </a:p>
        </p:txBody>
      </p:sp>
      <p:pic>
        <p:nvPicPr>
          <p:cNvPr id="253" name="Google Shape;253;p27"/>
          <p:cNvPicPr preferRelativeResize="0"/>
          <p:nvPr/>
        </p:nvPicPr>
        <p:blipFill rotWithShape="1">
          <a:blip r:embed="rId4">
            <a:alphaModFix/>
          </a:blip>
          <a:srcRect b="16328" l="15748" r="15542" t="20627"/>
          <a:stretch/>
        </p:blipFill>
        <p:spPr>
          <a:xfrm>
            <a:off x="3962150" y="1783875"/>
            <a:ext cx="2512751" cy="221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</a:t>
            </a:r>
            <a:endParaRPr/>
          </a:p>
        </p:txBody>
      </p:sp>
      <p:sp>
        <p:nvSpPr>
          <p:cNvPr id="259" name="Google Shape;259;p28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0" name="Google Shape;2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475" y="773550"/>
            <a:ext cx="3671725" cy="35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8"/>
          <p:cNvSpPr txBox="1"/>
          <p:nvPr>
            <p:ph idx="1" type="body"/>
          </p:nvPr>
        </p:nvSpPr>
        <p:spPr>
          <a:xfrm>
            <a:off x="91350" y="847225"/>
            <a:ext cx="513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Students are introduced to the fundamentals of </a:t>
            </a:r>
            <a:r>
              <a:rPr lang="en" sz="1600"/>
              <a:t>machine</a:t>
            </a:r>
            <a:r>
              <a:rPr lang="en" sz="1600"/>
              <a:t> learning, and learn to: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Create and interpret confusion matrices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Explain the advantages and disadvantages of machine learning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Create and train a Scikit-learn boosted decision trees model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Identify signs of overfitting and bias in machine learning models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Implement practices to minimize bias when training a machine learning model</a:t>
            </a:r>
            <a:endParaRPr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BDT Training</a:t>
            </a:r>
            <a:endParaRPr/>
          </a:p>
        </p:txBody>
      </p:sp>
      <p:sp>
        <p:nvSpPr>
          <p:cNvPr id="267" name="Google Shape;267;p29"/>
          <p:cNvSpPr txBox="1"/>
          <p:nvPr>
            <p:ph idx="1" type="body"/>
          </p:nvPr>
        </p:nvSpPr>
        <p:spPr>
          <a:xfrm>
            <a:off x="0" y="734550"/>
            <a:ext cx="5242500" cy="39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Decision trees make </a:t>
            </a:r>
            <a:r>
              <a:rPr lang="en" sz="1600"/>
              <a:t>sequential</a:t>
            </a:r>
            <a:r>
              <a:rPr lang="en" sz="1600"/>
              <a:t> cuts to classify particles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 boosted decision trees (BDTs) model builds decision trees sequentially to predict and correct the errors of previous trees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PID Playground guides students in training BDTs that are trained on: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Particle gun (single-particle monte carlo) REST events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Charged particles: exactly one </a:t>
            </a:r>
            <a:r>
              <a:rPr lang="en" sz="1600"/>
              <a:t>track</a:t>
            </a:r>
            <a:r>
              <a:rPr lang="en" sz="1600"/>
              <a:t> and one associated shower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Neutral particles: exactly one shower, no tracks</a:t>
            </a:r>
            <a:endParaRPr sz="1600"/>
          </a:p>
        </p:txBody>
      </p:sp>
      <p:sp>
        <p:nvSpPr>
          <p:cNvPr id="268" name="Google Shape;268;p29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9" name="Google Shape;2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9797" y="1374338"/>
            <a:ext cx="4234201" cy="27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039" y="0"/>
            <a:ext cx="4877262" cy="466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0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6" name="Google Shape;276;p30"/>
          <p:cNvPicPr preferRelativeResize="0"/>
          <p:nvPr/>
        </p:nvPicPr>
        <p:blipFill rotWithShape="1">
          <a:blip r:embed="rId4">
            <a:alphaModFix/>
          </a:blip>
          <a:srcRect b="0" l="0" r="15895" t="0"/>
          <a:stretch/>
        </p:blipFill>
        <p:spPr>
          <a:xfrm>
            <a:off x="-86075" y="0"/>
            <a:ext cx="4101874" cy="46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 rotWithShape="1">
          <a:blip r:embed="rId4">
            <a:alphaModFix/>
          </a:blip>
          <a:srcRect b="0" l="87417" r="1332" t="0"/>
          <a:stretch/>
        </p:blipFill>
        <p:spPr>
          <a:xfrm>
            <a:off x="4015800" y="0"/>
            <a:ext cx="548700" cy="466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0"/>
          <p:cNvSpPr txBox="1"/>
          <p:nvPr/>
        </p:nvSpPr>
        <p:spPr>
          <a:xfrm>
            <a:off x="292675" y="144200"/>
            <a:ext cx="3561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Cuts-based PID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30"/>
          <p:cNvSpPr txBox="1"/>
          <p:nvPr/>
        </p:nvSpPr>
        <p:spPr>
          <a:xfrm>
            <a:off x="4878375" y="144200"/>
            <a:ext cx="3561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BDT-Based</a:t>
            </a: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PID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"/>
          <p:cNvSpPr txBox="1"/>
          <p:nvPr>
            <p:ph type="ctrTitle"/>
          </p:nvPr>
        </p:nvSpPr>
        <p:spPr>
          <a:xfrm>
            <a:off x="-331375" y="170675"/>
            <a:ext cx="8563200" cy="183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285" name="Google Shape;285;p31"/>
          <p:cNvSpPr txBox="1"/>
          <p:nvPr>
            <p:ph idx="1" type="subTitle"/>
          </p:nvPr>
        </p:nvSpPr>
        <p:spPr>
          <a:xfrm>
            <a:off x="106275" y="3571975"/>
            <a:ext cx="9037800" cy="15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CERN Open Data Team. </a:t>
            </a:r>
            <a:r>
              <a:rPr i="1" lang="en" sz="1800"/>
              <a:t>Logo of CERN Open Data Portal</a:t>
            </a:r>
            <a:r>
              <a:rPr lang="en" sz="1800"/>
              <a:t>. </a:t>
            </a:r>
            <a:r>
              <a:rPr i="1" lang="en" sz="1800"/>
              <a:t>Github</a:t>
            </a:r>
            <a:r>
              <a:rPr lang="en" sz="1800"/>
              <a:t>, </a:t>
            </a:r>
            <a:endParaRPr sz="1800"/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https://github.com/cernopendata</a:t>
            </a:r>
            <a:r>
              <a:rPr lang="en" sz="1800"/>
              <a:t>. Accessed 16 Apr. 2024.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Bellis, Matt. </a:t>
            </a:r>
            <a:r>
              <a:rPr i="1" lang="en" sz="1800"/>
              <a:t>Particle Physics Playground Logo</a:t>
            </a:r>
            <a:r>
              <a:rPr lang="en" sz="1800"/>
              <a:t>. 12 June 2018. </a:t>
            </a:r>
            <a:r>
              <a:rPr i="1" lang="en" sz="1800"/>
              <a:t>YouTube</a:t>
            </a:r>
            <a:r>
              <a:rPr lang="en" sz="1800"/>
              <a:t>,</a:t>
            </a:r>
            <a:endParaRPr sz="1800"/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https://www.youtube.com/watch?v=oQXFZU9RuCY</a:t>
            </a:r>
            <a:r>
              <a:rPr lang="en" sz="1800"/>
              <a:t>. Accessed 16 Apr. 2024. </a:t>
            </a:r>
            <a:endParaRPr sz="1800"/>
          </a:p>
        </p:txBody>
      </p:sp>
      <p:sp>
        <p:nvSpPr>
          <p:cNvPr id="286" name="Google Shape;286;p31"/>
          <p:cNvSpPr txBox="1"/>
          <p:nvPr/>
        </p:nvSpPr>
        <p:spPr>
          <a:xfrm>
            <a:off x="1330025" y="2163250"/>
            <a:ext cx="524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duberii.github.io/pid-playground/</a:t>
            </a:r>
            <a:endParaRPr b="1" sz="2200" u="sng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7" name="Google Shape;287;p31"/>
          <p:cNvSpPr txBox="1"/>
          <p:nvPr/>
        </p:nvSpPr>
        <p:spPr>
          <a:xfrm>
            <a:off x="1330025" y="1756050"/>
            <a:ext cx="524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Visit PID Playground:</a:t>
            </a:r>
            <a:endParaRPr b="1"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31"/>
          <p:cNvSpPr txBox="1"/>
          <p:nvPr>
            <p:ph type="ctrTitle"/>
          </p:nvPr>
        </p:nvSpPr>
        <p:spPr>
          <a:xfrm>
            <a:off x="290400" y="3040925"/>
            <a:ext cx="8563200" cy="6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References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289" name="Google Shape;28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8875" y="525175"/>
            <a:ext cx="2033350" cy="203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Science in Particle Physics</a:t>
            </a:r>
            <a:endParaRPr/>
          </a:p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0" name="Google Shape;80;p14"/>
          <p:cNvGrpSpPr/>
          <p:nvPr/>
        </p:nvGrpSpPr>
        <p:grpSpPr>
          <a:xfrm>
            <a:off x="1709350" y="1288250"/>
            <a:ext cx="3664500" cy="999300"/>
            <a:chOff x="1727975" y="2711725"/>
            <a:chExt cx="3664500" cy="999300"/>
          </a:xfrm>
        </p:grpSpPr>
        <p:sp>
          <p:nvSpPr>
            <p:cNvPr id="81" name="Google Shape;81;p14"/>
            <p:cNvSpPr/>
            <p:nvPr/>
          </p:nvSpPr>
          <p:spPr>
            <a:xfrm>
              <a:off x="1727975" y="2976625"/>
              <a:ext cx="1250400" cy="469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2978375" y="2711725"/>
              <a:ext cx="2414100" cy="999300"/>
            </a:xfrm>
            <a:prstGeom prst="rect">
              <a:avLst/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Particle Identification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3" name="Google Shape;83;p14"/>
          <p:cNvGrpSpPr/>
          <p:nvPr/>
        </p:nvGrpSpPr>
        <p:grpSpPr>
          <a:xfrm>
            <a:off x="5373850" y="1288250"/>
            <a:ext cx="3193575" cy="999300"/>
            <a:chOff x="5789500" y="2711725"/>
            <a:chExt cx="3193575" cy="999300"/>
          </a:xfrm>
        </p:grpSpPr>
        <p:sp>
          <p:nvSpPr>
            <p:cNvPr id="84" name="Google Shape;84;p14"/>
            <p:cNvSpPr/>
            <p:nvPr/>
          </p:nvSpPr>
          <p:spPr>
            <a:xfrm>
              <a:off x="6418375" y="2711725"/>
              <a:ext cx="2564700" cy="999300"/>
            </a:xfrm>
            <a:prstGeom prst="rect">
              <a:avLst/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Event </a:t>
              </a:r>
              <a:r>
                <a:rPr b="1" lang="en" sz="24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Reconstruction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5789500" y="2976625"/>
              <a:ext cx="628800" cy="469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86" name="Google Shape;86;p14"/>
          <p:cNvSpPr/>
          <p:nvPr/>
        </p:nvSpPr>
        <p:spPr>
          <a:xfrm>
            <a:off x="100375" y="1288250"/>
            <a:ext cx="2079900" cy="999300"/>
          </a:xfrm>
          <a:prstGeom prst="rect">
            <a:avLst/>
          </a:prstGeom>
          <a:solidFill>
            <a:srgbClr val="1B2E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Public </a:t>
            </a: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Data</a:t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8567525" y="1553150"/>
            <a:ext cx="576600" cy="46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B2E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0" y="79585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In recent years, we have seen outreach projects in various stages of the analysis pipeline: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Next Steps</a:t>
            </a:r>
            <a:endParaRPr/>
          </a:p>
        </p:txBody>
      </p:sp>
      <p:sp>
        <p:nvSpPr>
          <p:cNvPr id="295" name="Google Shape;295;p32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" name="Google Shape;296;p32"/>
          <p:cNvSpPr txBox="1"/>
          <p:nvPr>
            <p:ph idx="1" type="body"/>
          </p:nvPr>
        </p:nvSpPr>
        <p:spPr>
          <a:xfrm>
            <a:off x="91350" y="847225"/>
            <a:ext cx="8929500" cy="32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Event Reconstruction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Although event-reconstruction-type </a:t>
            </a:r>
            <a:r>
              <a:rPr lang="en" sz="1600"/>
              <a:t>activities</a:t>
            </a:r>
            <a:r>
              <a:rPr lang="en" sz="1600"/>
              <a:t> are included in Particle Physics Playground (PPP), PPP doesn’t have any GlueX-specific  event reconstruction activities.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Making useful analysis tools in Python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Reworking the visualization and analysis tools used in the notebooks to be useful in a broader analysis context for students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Experimental data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Integrating real data from GlueX presents a more realistic picture of PID and allows students to “discover” resonances</a:t>
            </a:r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Science in Particle Physics</a:t>
            </a:r>
            <a:endParaRPr/>
          </a:p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5" name="Google Shape;95;p15"/>
          <p:cNvGrpSpPr/>
          <p:nvPr/>
        </p:nvGrpSpPr>
        <p:grpSpPr>
          <a:xfrm>
            <a:off x="1709350" y="1288250"/>
            <a:ext cx="3664500" cy="999300"/>
            <a:chOff x="1727975" y="2711725"/>
            <a:chExt cx="3664500" cy="999300"/>
          </a:xfrm>
        </p:grpSpPr>
        <p:sp>
          <p:nvSpPr>
            <p:cNvPr id="96" name="Google Shape;96;p15"/>
            <p:cNvSpPr/>
            <p:nvPr/>
          </p:nvSpPr>
          <p:spPr>
            <a:xfrm>
              <a:off x="1727975" y="2976625"/>
              <a:ext cx="1250400" cy="469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2978375" y="2711725"/>
              <a:ext cx="2414100" cy="999300"/>
            </a:xfrm>
            <a:prstGeom prst="rect">
              <a:avLst/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Particle Identification</a:t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8" name="Google Shape;98;p15"/>
          <p:cNvGrpSpPr/>
          <p:nvPr/>
        </p:nvGrpSpPr>
        <p:grpSpPr>
          <a:xfrm>
            <a:off x="5373850" y="1288250"/>
            <a:ext cx="3193575" cy="999300"/>
            <a:chOff x="5789500" y="2711725"/>
            <a:chExt cx="3193575" cy="999300"/>
          </a:xfrm>
        </p:grpSpPr>
        <p:sp>
          <p:nvSpPr>
            <p:cNvPr id="99" name="Google Shape;99;p15"/>
            <p:cNvSpPr/>
            <p:nvPr/>
          </p:nvSpPr>
          <p:spPr>
            <a:xfrm>
              <a:off x="6418375" y="2711725"/>
              <a:ext cx="2564700" cy="999300"/>
            </a:xfrm>
            <a:prstGeom prst="rect">
              <a:avLst/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Event Reconstruction</a:t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5789500" y="2976625"/>
              <a:ext cx="628800" cy="469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01" name="Google Shape;101;p15"/>
          <p:cNvSpPr/>
          <p:nvPr/>
        </p:nvSpPr>
        <p:spPr>
          <a:xfrm>
            <a:off x="100375" y="1288250"/>
            <a:ext cx="2079900" cy="999300"/>
          </a:xfrm>
          <a:prstGeom prst="rect">
            <a:avLst/>
          </a:prstGeom>
          <a:solidFill>
            <a:srgbClr val="1B2E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Public Data</a:t>
            </a: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375" y="2379550"/>
            <a:ext cx="2219400" cy="22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2496300" y="2744550"/>
            <a:ext cx="63873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CERN releases lots of its data and analysis tools through its Open Data portal, which allows anybody who knows what they are doing to analyze data from 6 experiments at CERN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2206575" y="4205350"/>
            <a:ext cx="5301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(Photo Courtesy of the CERN Open Data Team)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8567525" y="1553150"/>
            <a:ext cx="576600" cy="46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B2E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0" y="79585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In recent years, we have seen outreach projects in various stages of the analysis pipeline: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Science in Particle Physics</a:t>
            </a:r>
            <a:endParaRPr/>
          </a:p>
        </p:txBody>
      </p:sp>
      <p:sp>
        <p:nvSpPr>
          <p:cNvPr id="112" name="Google Shape;112;p16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3" name="Google Shape;113;p16"/>
          <p:cNvGrpSpPr/>
          <p:nvPr/>
        </p:nvGrpSpPr>
        <p:grpSpPr>
          <a:xfrm>
            <a:off x="1709350" y="1288250"/>
            <a:ext cx="3664500" cy="999300"/>
            <a:chOff x="1727975" y="2711725"/>
            <a:chExt cx="3664500" cy="999300"/>
          </a:xfrm>
        </p:grpSpPr>
        <p:sp>
          <p:nvSpPr>
            <p:cNvPr id="114" name="Google Shape;114;p16"/>
            <p:cNvSpPr/>
            <p:nvPr/>
          </p:nvSpPr>
          <p:spPr>
            <a:xfrm>
              <a:off x="1727975" y="2976625"/>
              <a:ext cx="1250400" cy="469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2978375" y="2711725"/>
              <a:ext cx="2414100" cy="999300"/>
            </a:xfrm>
            <a:prstGeom prst="rect">
              <a:avLst/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Particle Identification</a:t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16" name="Google Shape;116;p16"/>
          <p:cNvGrpSpPr/>
          <p:nvPr/>
        </p:nvGrpSpPr>
        <p:grpSpPr>
          <a:xfrm>
            <a:off x="5373850" y="1288250"/>
            <a:ext cx="3193575" cy="999300"/>
            <a:chOff x="5789500" y="2711725"/>
            <a:chExt cx="3193575" cy="999300"/>
          </a:xfrm>
        </p:grpSpPr>
        <p:sp>
          <p:nvSpPr>
            <p:cNvPr id="117" name="Google Shape;117;p16"/>
            <p:cNvSpPr/>
            <p:nvPr/>
          </p:nvSpPr>
          <p:spPr>
            <a:xfrm>
              <a:off x="6418375" y="2711725"/>
              <a:ext cx="2564700" cy="999300"/>
            </a:xfrm>
            <a:prstGeom prst="rect">
              <a:avLst/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Event Reconstruction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5789500" y="2976625"/>
              <a:ext cx="628800" cy="469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19" name="Google Shape;119;p16"/>
          <p:cNvSpPr/>
          <p:nvPr/>
        </p:nvSpPr>
        <p:spPr>
          <a:xfrm>
            <a:off x="100375" y="1288250"/>
            <a:ext cx="2079900" cy="999300"/>
          </a:xfrm>
          <a:prstGeom prst="rect">
            <a:avLst/>
          </a:prstGeom>
          <a:solidFill>
            <a:srgbClr val="1B2E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Public Data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8567525" y="1553150"/>
            <a:ext cx="576600" cy="46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B2E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 b="27866" l="26530" r="17106" t="27866"/>
          <a:stretch/>
        </p:blipFill>
        <p:spPr>
          <a:xfrm>
            <a:off x="5221749" y="2571750"/>
            <a:ext cx="3922251" cy="17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/>
        </p:nvSpPr>
        <p:spPr>
          <a:xfrm>
            <a:off x="0" y="2379550"/>
            <a:ext cx="5221800" cy="19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Particle Physics Playground is a set of activities which introduce students to event reconstruction using real data from a variety of particle physics experiments.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Data is provided in the form of pre-identified particles, and students are tasked with identifying particles and resonances.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1814500" y="4264375"/>
            <a:ext cx="345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(Photo Courtesy of Matt Bellis)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0" y="79585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In recent years, we have seen outreach projects in various stages of the analysis pipeline: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Particle Physics Playground</a:t>
            </a:r>
            <a:endParaRPr/>
          </a:p>
        </p:txBody>
      </p:sp>
      <p:sp>
        <p:nvSpPr>
          <p:cNvPr id="130" name="Google Shape;130;p17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1" name="Google Shape;131;p17"/>
          <p:cNvPicPr preferRelativeResize="0"/>
          <p:nvPr/>
        </p:nvPicPr>
        <p:blipFill rotWithShape="1">
          <a:blip r:embed="rId3">
            <a:alphaModFix/>
          </a:blip>
          <a:srcRect b="51151" l="0" r="51781" t="9959"/>
          <a:stretch/>
        </p:blipFill>
        <p:spPr>
          <a:xfrm>
            <a:off x="0" y="734550"/>
            <a:ext cx="4959226" cy="216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100" y="2220948"/>
            <a:ext cx="5346899" cy="242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Science in Particle Physics</a:t>
            </a:r>
            <a:endParaRPr/>
          </a:p>
        </p:txBody>
      </p:sp>
      <p:sp>
        <p:nvSpPr>
          <p:cNvPr id="138" name="Google Shape;138;p18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9" name="Google Shape;139;p18"/>
          <p:cNvGrpSpPr/>
          <p:nvPr/>
        </p:nvGrpSpPr>
        <p:grpSpPr>
          <a:xfrm>
            <a:off x="1709350" y="1288250"/>
            <a:ext cx="3664500" cy="999300"/>
            <a:chOff x="1727975" y="2711725"/>
            <a:chExt cx="3664500" cy="999300"/>
          </a:xfrm>
        </p:grpSpPr>
        <p:sp>
          <p:nvSpPr>
            <p:cNvPr id="140" name="Google Shape;140;p18"/>
            <p:cNvSpPr/>
            <p:nvPr/>
          </p:nvSpPr>
          <p:spPr>
            <a:xfrm>
              <a:off x="1727975" y="2976625"/>
              <a:ext cx="1250400" cy="469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2978375" y="2711725"/>
              <a:ext cx="2414100" cy="999300"/>
            </a:xfrm>
            <a:prstGeom prst="rect">
              <a:avLst/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Particle Identification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42" name="Google Shape;142;p18"/>
          <p:cNvGrpSpPr/>
          <p:nvPr/>
        </p:nvGrpSpPr>
        <p:grpSpPr>
          <a:xfrm>
            <a:off x="5373850" y="1288250"/>
            <a:ext cx="3193575" cy="999300"/>
            <a:chOff x="5789500" y="2711725"/>
            <a:chExt cx="3193575" cy="999300"/>
          </a:xfrm>
        </p:grpSpPr>
        <p:sp>
          <p:nvSpPr>
            <p:cNvPr id="143" name="Google Shape;143;p18"/>
            <p:cNvSpPr/>
            <p:nvPr/>
          </p:nvSpPr>
          <p:spPr>
            <a:xfrm>
              <a:off x="6418375" y="2711725"/>
              <a:ext cx="2564700" cy="999300"/>
            </a:xfrm>
            <a:prstGeom prst="rect">
              <a:avLst/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Event Reconstruction</a:t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" name="Google Shape;144;p18"/>
            <p:cNvSpPr/>
            <p:nvPr/>
          </p:nvSpPr>
          <p:spPr>
            <a:xfrm>
              <a:off x="5789500" y="2976625"/>
              <a:ext cx="628800" cy="469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1B2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5" name="Google Shape;145;p18"/>
          <p:cNvSpPr/>
          <p:nvPr/>
        </p:nvSpPr>
        <p:spPr>
          <a:xfrm>
            <a:off x="100375" y="1288250"/>
            <a:ext cx="2079900" cy="999300"/>
          </a:xfrm>
          <a:prstGeom prst="rect">
            <a:avLst/>
          </a:prstGeom>
          <a:solidFill>
            <a:srgbClr val="1B2E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Public Data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8567525" y="1553150"/>
            <a:ext cx="576600" cy="46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B2E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77825" y="2448100"/>
            <a:ext cx="4722000" cy="21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Particle Identification  (PID) Playground is a set of activities that introduce students to common PID methods and the GlueX detector. The only prerequisites are: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Python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Algebra-based Physics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9798" y="2448187"/>
            <a:ext cx="4341683" cy="211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/>
          <p:nvPr/>
        </p:nvSpPr>
        <p:spPr>
          <a:xfrm>
            <a:off x="0" y="795850"/>
            <a:ext cx="91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In recent years, we have seen outreach projects in various stages of the analysis pipeline: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Colaboratory</a:t>
            </a:r>
            <a:endParaRPr/>
          </a:p>
        </p:txBody>
      </p:sp>
      <p:sp>
        <p:nvSpPr>
          <p:cNvPr id="155" name="Google Shape;155;p19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19"/>
          <p:cNvSpPr txBox="1"/>
          <p:nvPr/>
        </p:nvSpPr>
        <p:spPr>
          <a:xfrm>
            <a:off x="0" y="73455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 activities of Particle Identification Playground are Jupyter notebooks hosted  on Google Colaboratory, which has several advantages: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57" name="Google Shape;157;p19"/>
          <p:cNvGrpSpPr/>
          <p:nvPr/>
        </p:nvGrpSpPr>
        <p:grpSpPr>
          <a:xfrm>
            <a:off x="153375" y="1473450"/>
            <a:ext cx="8837250" cy="3036025"/>
            <a:chOff x="33400" y="1473450"/>
            <a:chExt cx="8837250" cy="3036025"/>
          </a:xfrm>
        </p:grpSpPr>
        <p:sp>
          <p:nvSpPr>
            <p:cNvPr id="158" name="Google Shape;158;p19"/>
            <p:cNvSpPr/>
            <p:nvPr/>
          </p:nvSpPr>
          <p:spPr>
            <a:xfrm>
              <a:off x="33400" y="1473450"/>
              <a:ext cx="4359000" cy="1409700"/>
            </a:xfrm>
            <a:prstGeom prst="rect">
              <a:avLst/>
            </a:prstGeom>
            <a:solidFill>
              <a:srgbClr val="1B2E67"/>
            </a:solidFill>
            <a:ln cap="flat" cmpd="sng" w="9525">
              <a:solidFill>
                <a:srgbClr val="1B2E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 u="sng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Interactive</a:t>
              </a:r>
              <a:endParaRPr b="1" sz="18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Jupyter notebooks (which Google Colaboratory uses) supports interactive applets, which can help build </a:t>
              </a:r>
              <a:r>
                <a:rPr lang="en" sz="1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intuition.</a:t>
              </a:r>
              <a:endPara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4511650" y="1473450"/>
              <a:ext cx="4359000" cy="1409700"/>
            </a:xfrm>
            <a:prstGeom prst="rect">
              <a:avLst/>
            </a:prstGeom>
            <a:solidFill>
              <a:srgbClr val="1B2E67"/>
            </a:solidFill>
            <a:ln cap="flat" cmpd="sng" w="9525">
              <a:solidFill>
                <a:srgbClr val="1B2E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 u="sng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Browser-Based</a:t>
              </a:r>
              <a:endParaRPr b="1" sz="18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Google Colaboratory allows students to run code without installing or downloading anything on their local machine.</a:t>
              </a:r>
              <a:endPara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2272525" y="3099775"/>
              <a:ext cx="4359000" cy="1409700"/>
            </a:xfrm>
            <a:prstGeom prst="rect">
              <a:avLst/>
            </a:prstGeom>
            <a:solidFill>
              <a:srgbClr val="1B2E67"/>
            </a:solidFill>
            <a:ln cap="flat" cmpd="sng" w="9525">
              <a:solidFill>
                <a:srgbClr val="1B2E6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800" u="sng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Scalable</a:t>
              </a:r>
              <a:endParaRPr b="1" sz="18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Because the activities don’t run on any GlueX machines, students will never have to compete for disk space of computing power, regardless of the number of users.</a:t>
              </a:r>
              <a:endParaRPr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Foundational Topics</a:t>
            </a:r>
            <a:endParaRPr/>
          </a:p>
        </p:txBody>
      </p:sp>
      <p:sp>
        <p:nvSpPr>
          <p:cNvPr id="166" name="Google Shape;166;p20"/>
          <p:cNvSpPr txBox="1"/>
          <p:nvPr>
            <p:ph idx="1" type="body"/>
          </p:nvPr>
        </p:nvSpPr>
        <p:spPr>
          <a:xfrm>
            <a:off x="4478500" y="843325"/>
            <a:ext cx="4665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PID Playground is designed to be accessible to algebra-based physics students, so students need to take some time to learn about foundational topics in particle physics: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Vectors (adding and rescaling)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Relativistic mass, energy, and momentum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Definitions of hadrons, baryons, and mesons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Students also learn how to use pandas, a Python package that streamlines the processing of tabular data.</a:t>
            </a:r>
            <a:endParaRPr sz="1600"/>
          </a:p>
        </p:txBody>
      </p:sp>
      <p:sp>
        <p:nvSpPr>
          <p:cNvPr id="167" name="Google Shape;167;p20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20"/>
          <p:cNvPicPr preferRelativeResize="0"/>
          <p:nvPr/>
        </p:nvPicPr>
        <p:blipFill rotWithShape="1">
          <a:blip r:embed="rId3">
            <a:alphaModFix/>
          </a:blip>
          <a:srcRect b="10297" l="34118" r="37755" t="36126"/>
          <a:stretch/>
        </p:blipFill>
        <p:spPr>
          <a:xfrm>
            <a:off x="443925" y="1004450"/>
            <a:ext cx="3684140" cy="2956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 txBox="1"/>
          <p:nvPr>
            <p:ph idx="1" type="body"/>
          </p:nvPr>
        </p:nvSpPr>
        <p:spPr>
          <a:xfrm>
            <a:off x="0" y="3833850"/>
            <a:ext cx="4572000" cy="80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/>
              <a:t>A 3D interactive plot of a vector, as seen in the “Introduction to Vectors” activity</a:t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/>
          <p:nvPr>
            <p:ph type="title"/>
          </p:nvPr>
        </p:nvSpPr>
        <p:spPr>
          <a:xfrm>
            <a:off x="0" y="150"/>
            <a:ext cx="9144000" cy="7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ROOT</a:t>
            </a:r>
            <a:endParaRPr/>
          </a:p>
        </p:txBody>
      </p:sp>
      <p:sp>
        <p:nvSpPr>
          <p:cNvPr id="175" name="Google Shape;175;p21"/>
          <p:cNvSpPr txBox="1"/>
          <p:nvPr>
            <p:ph idx="1" type="body"/>
          </p:nvPr>
        </p:nvSpPr>
        <p:spPr>
          <a:xfrm>
            <a:off x="311700" y="843325"/>
            <a:ext cx="4204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Students will also learn to use PyROOT to create 1D and 2D histograms, which includes: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Creating</a:t>
            </a:r>
            <a:r>
              <a:rPr lang="en" sz="1600"/>
              <a:t> canvases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Creating TH1Ds and TH2Ds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Filling TH1Ds and TH2Ds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Drawing TH1Ds and TH2Ds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Because students have likely never seen a histogram before, the activities also walk them through the process of interpreting 1D and 2D histograms.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1"/>
          <p:cNvSpPr txBox="1"/>
          <p:nvPr>
            <p:ph idx="12" type="sldNum"/>
          </p:nvPr>
        </p:nvSpPr>
        <p:spPr>
          <a:xfrm>
            <a:off x="8532008" y="47260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7" name="Google Shape;17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3550" y="2681100"/>
            <a:ext cx="2783901" cy="188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6800" y="734561"/>
            <a:ext cx="2783901" cy="1887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