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64" r:id="rId3"/>
    <p:sldId id="258" r:id="rId4"/>
    <p:sldId id="270" r:id="rId5"/>
    <p:sldId id="257" r:id="rId6"/>
    <p:sldId id="260" r:id="rId7"/>
    <p:sldId id="265" r:id="rId8"/>
    <p:sldId id="266" r:id="rId9"/>
    <p:sldId id="267" r:id="rId10"/>
    <p:sldId id="261" r:id="rId11"/>
    <p:sldId id="262" r:id="rId12"/>
    <p:sldId id="263" r:id="rId13"/>
    <p:sldId id="268" r:id="rId14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Y엽서L"/>
        <a:cs typeface="HY엽서L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HY엽서L"/>
        <a:cs typeface="HY엽서L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HY엽서L"/>
        <a:cs typeface="HY엽서L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HY엽서L"/>
        <a:cs typeface="HY엽서L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HY엽서L"/>
        <a:cs typeface="HY엽서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3" autoAdjust="0"/>
  </p:normalViewPr>
  <p:slideViewPr>
    <p:cSldViewPr>
      <p:cViewPr varScale="1">
        <p:scale>
          <a:sx n="68" d="100"/>
          <a:sy n="68" d="100"/>
        </p:scale>
        <p:origin x="-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F5433EB-8F3C-48FB-8AB3-28E36AC9EB07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0DBF98F-9F70-4586-86ED-26F3920569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맑은 고딕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맑은 고딕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8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직사각형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1147E-8206-46B7-869C-A5DCDA41D1E7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0CF91-89BF-4611-9831-3CBE220178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90533-F406-4486-BA03-4D549C9C955A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73254-79A2-4031-8FA5-06707D28E1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8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직사각형 7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39FD-DB2F-4A3C-9CD9-0B80069F56F9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99783-49C8-472F-A7B5-656DDAC079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E9031-BF98-41D7-AF8C-84EDF853FE37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5F4F3-A52C-4CEB-A2BD-458EBA7F1B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8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직사각형 11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D5DD6-5D04-4DED-9E48-91172E28026E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059F7-355B-4EF3-A892-B12243FCF3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72D75-D99F-4F07-A896-13B8966CC81F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DA22C-AB6F-4165-96C1-FB33BB7062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62EBF-A3CE-4867-9DF9-056EABB1C411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6813-F1CA-4A54-9CED-50F7562FD5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16AFB-BC72-41BD-852E-BE742EBFBD75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FD358-2DA5-4D1D-8F87-1DFBB1693C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04CEE-F600-44C5-8042-74E86C10F240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7F79D-825C-408D-880D-E76A59BA8B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11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직사각형 8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65314-44D1-4443-A148-8CBCFAAE5C34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8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7DF7A-C8C5-4340-AC38-041769FB81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10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직사각형 8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US" noProof="0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날짜 개체 틀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6C6A4-5EE3-4F49-B9B3-E71B570036D4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838D1-EF21-4C11-94F8-4EEBC34D31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02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1D0C2E69-3499-460F-8AE2-FEF858CA0393}" type="datetimeFigureOut">
              <a:rPr lang="ko-KR" altLang="en-US"/>
              <a:pPr>
                <a:defRPr/>
              </a:pPr>
              <a:t>2009-09-30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709AE4AF-51D0-428B-B6C8-32B90C088C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66" r:id="rId4"/>
    <p:sldLayoutId id="2147483765" r:id="rId5"/>
    <p:sldLayoutId id="2147483764" r:id="rId6"/>
    <p:sldLayoutId id="2147483770" r:id="rId7"/>
    <p:sldLayoutId id="2147483771" r:id="rId8"/>
    <p:sldLayoutId id="2147483772" r:id="rId9"/>
    <p:sldLayoutId id="2147483763" r:id="rId10"/>
    <p:sldLayoutId id="2147483773" r:id="rId11"/>
  </p:sldLayoutIdLst>
  <p:txStyles>
    <p:titleStyle>
      <a:lvl1pPr algn="l" rtl="0" fontAlgn="base" latinLnBrk="1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HY엽서L"/>
        </a:defRPr>
      </a:lvl1pPr>
      <a:lvl2pPr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2pPr>
      <a:lvl3pPr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3pPr>
      <a:lvl4pPr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4pPr>
      <a:lvl5pPr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  <a:ea typeface="HY엽서L"/>
          <a:cs typeface="HY엽서L"/>
        </a:defRPr>
      </a:lvl9pPr>
      <a:extLst/>
    </p:titleStyle>
    <p:bodyStyle>
      <a:lvl1pPr marL="438150" indent="-319088" algn="l" rtl="0" fontAlgn="base" latinLnBrk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HY엽서L"/>
        </a:defRPr>
      </a:lvl1pPr>
      <a:lvl2pPr marL="730250" indent="-27305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HY엽서L"/>
        </a:defRPr>
      </a:lvl2pPr>
      <a:lvl3pPr marL="995363" indent="-228600" algn="l" rtl="0" fontAlgn="base" latinLnBrk="1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HY엽서L"/>
        </a:defRPr>
      </a:lvl3pPr>
      <a:lvl4pPr marL="1216025" indent="-182563" algn="l" rtl="0" fontAlgn="base" latinLnBrk="1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HY엽서L"/>
        </a:defRPr>
      </a:lvl4pPr>
      <a:lvl5pPr marL="1425575" indent="-182563" algn="l" rtl="0" fontAlgn="base" latinLnBrk="1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HY엽서L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2600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Simulation of Light Propagation in Optical Fibers in the </a:t>
            </a:r>
            <a:r>
              <a:rPr lang="en-US" altLang="ko-KR" sz="2600" dirty="0" err="1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GlueX</a:t>
            </a:r>
            <a:r>
              <a:rPr lang="en-US" altLang="ko-KR" sz="2600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 Tagger Microscope</a:t>
            </a:r>
            <a:endParaRPr lang="ko-KR" altLang="en-US" sz="2600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14338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r>
              <a:rPr lang="en-US" altLang="ko-KR" smtClean="0"/>
              <a:t>June Yong Yang, Nuclear physics site</a:t>
            </a:r>
          </a:p>
          <a:p>
            <a:r>
              <a:rPr lang="en-US" altLang="ko-KR" smtClean="0"/>
              <a:t>Mentor : Dr. Richard Jones</a:t>
            </a:r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Wave Propagation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23554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Using the Green’s function, we can calculate the electric field distribution caused at an arbitrary point by a point source.</a:t>
            </a:r>
          </a:p>
          <a:p>
            <a:r>
              <a:rPr lang="en-US" altLang="ko-KR" smtClean="0"/>
              <a:t>The phase of the wave can be calculated by dividing the distance from the source to the point by the wavelength.</a:t>
            </a:r>
          </a:p>
          <a:p>
            <a:endParaRPr lang="en-US" altLang="ko-KR" smtClean="0"/>
          </a:p>
          <a:p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Phase  Shifts &amp; Intensity Changes at the Core - Cladding Boundary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pic>
        <p:nvPicPr>
          <p:cNvPr id="24578" name="내용 개체 틀 3" descr="phase shift - normal cas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75" y="2000250"/>
            <a:ext cx="4048125" cy="4010025"/>
          </a:xfrm>
        </p:spPr>
      </p:pic>
      <p:pic>
        <p:nvPicPr>
          <p:cNvPr id="24579" name="그림 4" descr="phase shift - 전반사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928813"/>
            <a:ext cx="40671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그림 5" descr="굴절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75" y="2071688"/>
            <a:ext cx="385762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Curving The Fiber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2560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 Shifting of phases can give the effect of curving the fiber.</a:t>
            </a:r>
          </a:p>
          <a:p>
            <a:r>
              <a:rPr lang="en-US" altLang="ko-KR" smtClean="0"/>
              <a:t>Turning the angle of the rays can make the effect also.</a:t>
            </a:r>
            <a:endParaRPr lang="ko-KR" altLang="en-US" smtClean="0"/>
          </a:p>
        </p:txBody>
      </p:sp>
      <p:pic>
        <p:nvPicPr>
          <p:cNvPr id="25603" name="그림 3" descr="커브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3357563"/>
            <a:ext cx="53435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References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26626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ea typeface="HY엽서L"/>
              </a:rPr>
              <a:t>1.Classical Electromagnetic Radiation. Mark A.  Heald, Jerry B. Marion. 1995. Saunders College Publishing.</a:t>
            </a:r>
          </a:p>
          <a:p>
            <a:r>
              <a:rPr lang="en-US" sz="2400" smtClean="0">
                <a:ea typeface="HY엽서L"/>
              </a:rPr>
              <a:t>2.Classical Electrodynamics. John David Jackson. 1999. John Wiley &amp; Sons, Inc.</a:t>
            </a:r>
          </a:p>
          <a:p>
            <a:r>
              <a:rPr lang="en-US" altLang="ko-KR" sz="2400" smtClean="0"/>
              <a:t>3.www.gluex.org</a:t>
            </a:r>
          </a:p>
          <a:p>
            <a:r>
              <a:rPr lang="en-US" altLang="ko-KR" sz="2400" smtClean="0"/>
              <a:t>4.www.wikipedia.org</a:t>
            </a:r>
            <a:endParaRPr lang="ko-KR" altLang="en-US" sz="2400" smtClean="0"/>
          </a:p>
          <a:p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Introduction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1536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My work was to model the propagation of light inside an optical fiber, which is used in a tagger microscope.</a:t>
            </a:r>
          </a:p>
          <a:p>
            <a:r>
              <a:rPr lang="en-US" altLang="ko-KR" smtClean="0"/>
              <a:t>The tagger microscope is a crucial part of the GlueX experiment apparatus.</a:t>
            </a:r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The  </a:t>
            </a:r>
            <a:r>
              <a:rPr lang="en-US" altLang="ko-KR" dirty="0" err="1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GlueX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  Experiment  At  </a:t>
            </a:r>
            <a:r>
              <a:rPr lang="en-US" altLang="ko-KR" dirty="0" err="1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JLab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16386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100" smtClean="0"/>
              <a:t>GlueX is a particle physics experiment project at the Thomas Jefferson National Accelerator Facility (JLab).</a:t>
            </a:r>
          </a:p>
          <a:p>
            <a:endParaRPr lang="en-US" altLang="ko-KR" sz="2100" smtClean="0"/>
          </a:p>
          <a:p>
            <a:r>
              <a:rPr lang="en-US" altLang="ko-KR" sz="2100" smtClean="0"/>
              <a:t>Its purpose is to understand confinement in quantum chromodynamics by mapping the spectrum of exotic mesons(which have never before been observed).</a:t>
            </a:r>
          </a:p>
          <a:p>
            <a:endParaRPr lang="en-US" altLang="ko-KR" sz="2100" smtClean="0"/>
          </a:p>
          <a:p>
            <a:r>
              <a:rPr lang="en-US" altLang="ko-KR" sz="2100" smtClean="0"/>
              <a:t>GlueX will use photoproduction (scattering of a real photon on a nucleon), to produce exotic states.</a:t>
            </a:r>
          </a:p>
          <a:p>
            <a:endParaRPr lang="en-US" altLang="ko-KR" sz="2100" smtClean="0"/>
          </a:p>
          <a:p>
            <a:r>
              <a:rPr lang="en-US" altLang="ko-KR" sz="2100" smtClean="0"/>
              <a:t>GlueX will start getting data around 2014.</a:t>
            </a:r>
            <a:endParaRPr lang="ko-KR" altLang="en-US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그림 3" descr="gluex 장치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1500188"/>
            <a:ext cx="7000875" cy="501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The </a:t>
            </a:r>
            <a:r>
              <a:rPr lang="en-US" altLang="ko-KR" dirty="0" err="1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GlueX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 Experiment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4825"/>
            <a:ext cx="4757738" cy="2297113"/>
          </a:xfrm>
        </p:spPr>
        <p:txBody>
          <a:bodyPr rtlCol="0">
            <a:normAutofit fontScale="85000"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000" dirty="0" smtClean="0">
                <a:cs typeface="+mn-cs"/>
              </a:rPr>
              <a:t>High energy electron beam(12GeV) is produced by the accelerator.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000" dirty="0" smtClean="0">
                <a:cs typeface="+mn-cs"/>
              </a:rPr>
              <a:t>A diamond lattice is used to generate </a:t>
            </a:r>
            <a:r>
              <a:rPr lang="en-US" altLang="ko-KR" sz="2000" dirty="0" err="1" smtClean="0">
                <a:cs typeface="+mn-cs"/>
              </a:rPr>
              <a:t>bremsstrahlung</a:t>
            </a:r>
            <a:r>
              <a:rPr lang="en-US" altLang="ko-KR" sz="2000" dirty="0" smtClean="0">
                <a:cs typeface="+mn-cs"/>
              </a:rPr>
              <a:t> photon beam from the electron beam.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000" dirty="0" smtClean="0">
                <a:cs typeface="+mn-cs"/>
              </a:rPr>
              <a:t>The electron beam is dumped.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000" dirty="0" smtClean="0">
                <a:cs typeface="+mn-cs"/>
              </a:rPr>
              <a:t>The photon beam propagates into the detector and </a:t>
            </a:r>
            <a:r>
              <a:rPr lang="en-US" altLang="ko-KR" sz="2000" dirty="0" err="1" smtClean="0">
                <a:cs typeface="+mn-cs"/>
              </a:rPr>
              <a:t>photoproduction</a:t>
            </a:r>
            <a:r>
              <a:rPr lang="en-US" altLang="ko-KR" sz="2000" dirty="0" smtClean="0">
                <a:cs typeface="+mn-cs"/>
              </a:rPr>
              <a:t> occurs.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000" dirty="0" smtClean="0">
                <a:cs typeface="+mn-cs"/>
              </a:rPr>
              <a:t>The detector detects the produced particles.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Photon  Tagging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dirty="0" smtClean="0">
                <a:cs typeface="+mn-cs"/>
              </a:rPr>
              <a:t> Coherent </a:t>
            </a:r>
            <a:r>
              <a:rPr lang="en-US" altLang="ko-KR" dirty="0" err="1" smtClean="0">
                <a:cs typeface="+mn-cs"/>
              </a:rPr>
              <a:t>bremsstrahlung</a:t>
            </a:r>
            <a:r>
              <a:rPr lang="en-US" altLang="ko-KR" dirty="0" smtClean="0">
                <a:cs typeface="+mn-cs"/>
              </a:rPr>
              <a:t> generates photons with various energies.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dirty="0" smtClean="0">
                <a:cs typeface="+mn-cs"/>
              </a:rPr>
              <a:t>Since only the photons with energies over a certain value are needed, we must know the energy that each photon holds.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ko-KR" dirty="0" smtClean="0">
              <a:cs typeface="+mn-cs"/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dirty="0" smtClean="0">
                <a:cs typeface="+mn-cs"/>
              </a:rPr>
              <a:t>The garbage electron beam is put into a uniform magnetic field.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dirty="0" smtClean="0">
                <a:cs typeface="+mn-cs"/>
              </a:rPr>
              <a:t>Electrons are then curved by the field. Since the radius of the curve is related to their energies, we can classify the electrons by their energies.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dirty="0" smtClean="0">
                <a:cs typeface="+mn-cs"/>
              </a:rPr>
              <a:t>When an electron is detected by the tagger, it sends a signal to the main particle detector.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dirty="0" smtClean="0">
                <a:cs typeface="+mn-cs"/>
              </a:rPr>
              <a:t>The main detector calculates the time delay and records the data.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ko-KR" alt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Photon  Tagger  And  Optical  Fibers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1945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Photon Tagger uses scintillating optical fibers to produce signals.</a:t>
            </a:r>
          </a:p>
          <a:p>
            <a:r>
              <a:rPr lang="en-US" altLang="ko-KR" smtClean="0"/>
              <a:t>The signal is delivered to the sensor by ordinary optical fibers.</a:t>
            </a:r>
          </a:p>
          <a:p>
            <a:r>
              <a:rPr lang="en-US" altLang="ko-KR" smtClean="0"/>
              <a:t>Loss in the fiber is crucial to the accuracy of the tagger’s data.</a:t>
            </a:r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내용 개체 틀 5" descr="Singlemode_fibre_structure - from [commons.wikimedia.org]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571750"/>
            <a:ext cx="38100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Optical  Fibers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774825"/>
            <a:ext cx="4329113" cy="4625975"/>
          </a:xfrm>
        </p:spPr>
        <p:txBody>
          <a:bodyPr rtlCol="0">
            <a:normAutofit fontScale="92500"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300" dirty="0" smtClean="0">
                <a:cs typeface="+mn-cs"/>
              </a:rPr>
              <a:t>A fiber that acts as a pipe that transfers light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300" dirty="0" smtClean="0">
                <a:cs typeface="+mn-cs"/>
              </a:rPr>
              <a:t>The important part : cladding and the core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300" dirty="0" smtClean="0">
                <a:cs typeface="+mn-cs"/>
              </a:rPr>
              <a:t>The index of refraction of the cladding is lower than the index of the core.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300" dirty="0" smtClean="0">
                <a:cs typeface="+mn-cs"/>
              </a:rPr>
              <a:t>Optical fibers use total internal reflection to confine the light inside the fiber.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300" dirty="0" smtClean="0">
                <a:cs typeface="+mn-cs"/>
              </a:rPr>
              <a:t>Step index fiber and graded index fibers.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300" dirty="0" smtClean="0">
                <a:cs typeface="+mn-cs"/>
              </a:rPr>
              <a:t>Single mode fibers and multimode fibers.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ko-KR" sz="2300" dirty="0" smtClean="0">
                <a:cs typeface="+mn-cs"/>
              </a:rPr>
              <a:t>Circular fibers and square fibers.</a:t>
            </a:r>
            <a:endParaRPr lang="ko-KR" altLang="en-US" sz="23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Fiber Modes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pic>
        <p:nvPicPr>
          <p:cNvPr id="21506" name="내용 개체 틀 3" descr="2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2071688"/>
            <a:ext cx="6564313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Modes are transverse intensity distributions of light inside a fiber.</a:t>
            </a:r>
          </a:p>
          <a:p>
            <a:r>
              <a:rPr lang="en-US" altLang="ko-KR" smtClean="0"/>
              <a:t>Modes are the solutions of the electrodynamic conditions inside a fiber.</a:t>
            </a:r>
          </a:p>
          <a:p>
            <a:r>
              <a:rPr lang="en-US" altLang="ko-KR" smtClean="0"/>
              <a:t>Light propagates inside a fiber by forming single or several modes.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  <a:cs typeface="+mj-cs"/>
              </a:rPr>
              <a:t> Computer Model</a:t>
            </a:r>
            <a:endParaRPr lang="ko-KR" altLang="en-US" dirty="0">
              <a:solidFill>
                <a:schemeClr val="accent1">
                  <a:satMod val="150000"/>
                </a:schemeClr>
              </a:solidFill>
              <a:cs typeface="+mj-cs"/>
            </a:endParaRPr>
          </a:p>
        </p:txBody>
      </p:sp>
      <p:sp>
        <p:nvSpPr>
          <p:cNvPr id="22530" name="내용 개체 틀 4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625975"/>
          </a:xfrm>
        </p:spPr>
        <p:txBody>
          <a:bodyPr/>
          <a:lstStyle/>
          <a:p>
            <a:r>
              <a:rPr lang="en-US" altLang="ko-KR" sz="1800" smtClean="0"/>
              <a:t>Monte Carlo Method</a:t>
            </a:r>
          </a:p>
          <a:p>
            <a:r>
              <a:rPr lang="en-US" altLang="ko-KR" sz="1800" smtClean="0"/>
              <a:t>Shoots random rays into the fiber.</a:t>
            </a:r>
          </a:p>
          <a:p>
            <a:r>
              <a:rPr lang="en-US" altLang="ko-KR" sz="1800" smtClean="0"/>
              <a:t>Calculate the Green’s function to the boundary.</a:t>
            </a:r>
          </a:p>
          <a:p>
            <a:r>
              <a:rPr lang="en-US" altLang="ko-KR" sz="1800" smtClean="0"/>
              <a:t>Calculate its reflection &amp; refraction properties.</a:t>
            </a:r>
          </a:p>
          <a:p>
            <a:r>
              <a:rPr lang="en-US" altLang="ko-KR" sz="1800" smtClean="0"/>
              <a:t>The intensity change is modeled by using probabilities.</a:t>
            </a:r>
          </a:p>
          <a:p>
            <a:r>
              <a:rPr lang="en-US" altLang="ko-KR" sz="1800" smtClean="0"/>
              <a:t>The process is repeated.</a:t>
            </a:r>
          </a:p>
          <a:p>
            <a:r>
              <a:rPr lang="en-US" altLang="ko-KR" sz="1800" smtClean="0"/>
              <a:t>The phase of the ray is accumulated during the simulation.</a:t>
            </a:r>
          </a:p>
          <a:p>
            <a:r>
              <a:rPr lang="en-US" altLang="ko-KR" sz="1800" smtClean="0"/>
              <a:t>As the number of rays diverge, the approximate – precise intensity distribution at the end will show up</a:t>
            </a:r>
            <a:endParaRPr lang="ko-KR" altLang="en-US" sz="1800" smtClean="0"/>
          </a:p>
        </p:txBody>
      </p:sp>
      <p:pic>
        <p:nvPicPr>
          <p:cNvPr id="22531" name="그림 6" descr="광섬유 내부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875" y="4214813"/>
            <a:ext cx="7239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모듈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모듈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2893</TotalTime>
  <Words>514</Words>
  <Application>Microsoft Office PowerPoint</Application>
  <PresentationFormat>On-screen Show (4:3)</PresentationFormat>
  <Paragraphs>52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Corbel</vt:lpstr>
      <vt:lpstr>HY엽서L</vt:lpstr>
      <vt:lpstr>Arial</vt:lpstr>
      <vt:lpstr>Wingdings 2</vt:lpstr>
      <vt:lpstr>Wingdings</vt:lpstr>
      <vt:lpstr>Wingdings 3</vt:lpstr>
      <vt:lpstr>맑은 고딕</vt:lpstr>
      <vt:lpstr>모듈</vt:lpstr>
      <vt:lpstr>모듈</vt:lpstr>
      <vt:lpstr>모듈</vt:lpstr>
      <vt:lpstr>모듈</vt:lpstr>
      <vt:lpstr>모듈</vt:lpstr>
      <vt:lpstr>모듈</vt:lpstr>
      <vt:lpstr>모듈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GlueX, Tagger Microscope, and Light Propagation in an optical fiber</dc:title>
  <dc:creator>양준용</dc:creator>
  <cp:lastModifiedBy>HuskyPC</cp:lastModifiedBy>
  <cp:revision>96</cp:revision>
  <dcterms:created xsi:type="dcterms:W3CDTF">2008-07-22T03:33:39Z</dcterms:created>
  <dcterms:modified xsi:type="dcterms:W3CDTF">2009-10-01T01:19:16Z</dcterms:modified>
</cp:coreProperties>
</file>